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handoutMasterIdLst>
    <p:handoutMasterId r:id="rId11"/>
  </p:handoutMasterIdLst>
  <p:sldIdLst>
    <p:sldId id="263" r:id="rId4"/>
    <p:sldId id="276" r:id="rId5"/>
    <p:sldId id="271" r:id="rId6"/>
    <p:sldId id="278" r:id="rId7"/>
    <p:sldId id="270" r:id="rId8"/>
    <p:sldId id="265" r:id="rId9"/>
    <p:sldId id="267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CFF"/>
    <a:srgbClr val="BD2B0B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558" autoAdjust="0"/>
  </p:normalViewPr>
  <p:slideViewPr>
    <p:cSldViewPr showGuides="1">
      <p:cViewPr varScale="1">
        <p:scale>
          <a:sx n="101" d="100"/>
          <a:sy n="101" d="100"/>
        </p:scale>
        <p:origin x="5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10936"/>
            <a:ext cx="2942994" cy="208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0477" y="5933690"/>
            <a:ext cx="1308027" cy="8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548680"/>
            <a:ext cx="2664296" cy="188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t.oup.com/feature/global/oxford-online-placement/test-format?cc=de&amp;selLanguage=en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" TargetMode="External"/><Relationship Id="rId2" Type="http://schemas.openxmlformats.org/officeDocument/2006/relationships/hyperlink" Target="https://www.oxfordenglishtesting.com/showContent.aspx?id=120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tudenti.unibo.it/sol/welcome.htm?siteLanguage=e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la.bo-segreteria@unibo.it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b="0" dirty="0"/>
              <a:t> 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English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Proficiecy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test at the University of Bologna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800" dirty="0"/>
          </a:p>
          <a:p>
            <a:pPr algn="ctr"/>
            <a:r>
              <a:rPr lang="en-US" sz="1800" dirty="0"/>
              <a:t>The University of Bologna gives prospective students of the Medical Biotechnology Degree Programme the opportunity to test their English Proficiency from home with remote monitoring.</a:t>
            </a:r>
          </a:p>
          <a:p>
            <a:pPr algn="ctr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Eva Brugnettini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Service Area Medica – SAM</a:t>
            </a:r>
          </a:p>
          <a:p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Settore Didattica di ambito medico - Ufficio Corsi di Studio</a:t>
            </a: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C14792B-26A8-E24F-A142-EEE81C841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The test</a:t>
            </a:r>
          </a:p>
          <a:p>
            <a:pPr algn="ctr"/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1B6780-9E3B-F44E-81C7-967483A686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en-US" dirty="0"/>
              <a:t>The </a:t>
            </a:r>
            <a:r>
              <a:rPr lang="en-US" i="1" dirty="0"/>
              <a:t>Oxford Placement Test</a:t>
            </a:r>
            <a:r>
              <a:rPr lang="en-US" dirty="0"/>
              <a:t> is a computer adaptive online test, which means that the test adjusts the difficulty of questions based on the student’s responses. </a:t>
            </a:r>
          </a:p>
          <a:p>
            <a:pPr algn="just"/>
            <a:r>
              <a:rPr lang="en-US" dirty="0"/>
              <a:t>Answers are automatically marked after each task, giving you an instant result once the test is complete.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Detailed information on the test format and results scale can be found </a:t>
            </a:r>
            <a:r>
              <a:rPr lang="en-US" dirty="0">
                <a:hlinkClick r:id="rId2"/>
              </a:rPr>
              <a:t>here</a:t>
            </a:r>
            <a:endParaRPr lang="en-US" dirty="0"/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endParaRPr lang="it-IT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5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C14792B-26A8-E24F-A142-EEE81C841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Technical requirements/1</a:t>
            </a:r>
          </a:p>
          <a:p>
            <a:pPr algn="ctr"/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1B6780-9E3B-F44E-81C7-967483A686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536" y="2300528"/>
            <a:ext cx="2448272" cy="888810"/>
          </a:xfrm>
        </p:spPr>
        <p:txBody>
          <a:bodyPr/>
          <a:lstStyle/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an internet connection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pic>
        <p:nvPicPr>
          <p:cNvPr id="5" name="Elemento grafico 4" descr="Router wireless">
            <a:extLst>
              <a:ext uri="{FF2B5EF4-FFF2-40B4-BE49-F238E27FC236}">
                <a16:creationId xmlns:a16="http://schemas.microsoft.com/office/drawing/2014/main" id="{3299C1B8-2F88-4ECE-8963-66AD155BF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592" y="860368"/>
            <a:ext cx="1440160" cy="1440160"/>
          </a:xfrm>
          <a:prstGeom prst="rect">
            <a:avLst/>
          </a:prstGeom>
        </p:spPr>
      </p:pic>
      <p:pic>
        <p:nvPicPr>
          <p:cNvPr id="7" name="Elemento grafico 6" descr="Laptop">
            <a:extLst>
              <a:ext uri="{FF2B5EF4-FFF2-40B4-BE49-F238E27FC236}">
                <a16:creationId xmlns:a16="http://schemas.microsoft.com/office/drawing/2014/main" id="{C17E3CC7-2A09-4002-B83B-876A8F263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87763" y="836712"/>
            <a:ext cx="1440160" cy="1440160"/>
          </a:xfrm>
          <a:prstGeom prst="rect">
            <a:avLst/>
          </a:prstGeom>
        </p:spPr>
      </p:pic>
      <p:pic>
        <p:nvPicPr>
          <p:cNvPr id="9" name="Elemento grafico 8" descr="Cuffie">
            <a:extLst>
              <a:ext uri="{FF2B5EF4-FFF2-40B4-BE49-F238E27FC236}">
                <a16:creationId xmlns:a16="http://schemas.microsoft.com/office/drawing/2014/main" id="{8FF92F33-8A5F-47E3-B9BE-DFEE74A8C0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48264" y="966771"/>
            <a:ext cx="1295822" cy="1295822"/>
          </a:xfrm>
          <a:prstGeom prst="rect">
            <a:avLst/>
          </a:prstGeom>
        </p:spPr>
      </p:pic>
      <p:pic>
        <p:nvPicPr>
          <p:cNvPr id="11" name="Elemento grafico 10" descr="Webcam">
            <a:extLst>
              <a:ext uri="{FF2B5EF4-FFF2-40B4-BE49-F238E27FC236}">
                <a16:creationId xmlns:a16="http://schemas.microsoft.com/office/drawing/2014/main" id="{EFFD59AF-B238-4995-BB3A-51B496A029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8305" y="3598835"/>
            <a:ext cx="1440160" cy="1440160"/>
          </a:xfrm>
          <a:prstGeom prst="rect">
            <a:avLst/>
          </a:prstGeom>
        </p:spPr>
      </p:pic>
      <p:pic>
        <p:nvPicPr>
          <p:cNvPr id="1026" name="Picture 2" descr="zoom-logo - Gymnasium">
            <a:extLst>
              <a:ext uri="{FF2B5EF4-FFF2-40B4-BE49-F238E27FC236}">
                <a16:creationId xmlns:a16="http://schemas.microsoft.com/office/drawing/2014/main" id="{A4F25BDD-8A2E-48EC-A85A-5245370DB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491" y="3544007"/>
            <a:ext cx="1440158" cy="127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egnaposto testo 2">
            <a:extLst>
              <a:ext uri="{FF2B5EF4-FFF2-40B4-BE49-F238E27FC236}">
                <a16:creationId xmlns:a16="http://schemas.microsoft.com/office/drawing/2014/main" id="{431E3B39-68F6-4575-B274-1198E810D459}"/>
              </a:ext>
            </a:extLst>
          </p:cNvPr>
          <p:cNvSpPr txBox="1">
            <a:spLocks/>
          </p:cNvSpPr>
          <p:nvPr/>
        </p:nvSpPr>
        <p:spPr>
          <a:xfrm>
            <a:off x="3457643" y="2153502"/>
            <a:ext cx="222871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laptop or desktop PC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4" name="Segnaposto testo 2">
            <a:extLst>
              <a:ext uri="{FF2B5EF4-FFF2-40B4-BE49-F238E27FC236}">
                <a16:creationId xmlns:a16="http://schemas.microsoft.com/office/drawing/2014/main" id="{952889BC-AA58-4F6F-8A7B-12196DCC6C47}"/>
              </a:ext>
            </a:extLst>
          </p:cNvPr>
          <p:cNvSpPr txBox="1">
            <a:spLocks/>
          </p:cNvSpPr>
          <p:nvPr/>
        </p:nvSpPr>
        <p:spPr>
          <a:xfrm>
            <a:off x="6519751" y="2182782"/>
            <a:ext cx="222871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</a:t>
            </a:r>
            <a:r>
              <a:rPr lang="it-IT" sz="1600" dirty="0" err="1"/>
              <a:t>pair</a:t>
            </a:r>
            <a:r>
              <a:rPr lang="it-IT" sz="1600" dirty="0"/>
              <a:t> of </a:t>
            </a:r>
            <a:r>
              <a:rPr lang="it-IT" sz="1600" dirty="0" err="1"/>
              <a:t>headphones</a:t>
            </a:r>
            <a:endParaRPr lang="it-IT" sz="1600" dirty="0"/>
          </a:p>
          <a:p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5" name="Segnaposto testo 2">
            <a:extLst>
              <a:ext uri="{FF2B5EF4-FFF2-40B4-BE49-F238E27FC236}">
                <a16:creationId xmlns:a16="http://schemas.microsoft.com/office/drawing/2014/main" id="{14965584-1588-4018-9F9D-448BCBCE9B1F}"/>
              </a:ext>
            </a:extLst>
          </p:cNvPr>
          <p:cNvSpPr txBox="1">
            <a:spLocks/>
          </p:cNvSpPr>
          <p:nvPr/>
        </p:nvSpPr>
        <p:spPr>
          <a:xfrm>
            <a:off x="325295" y="4988462"/>
            <a:ext cx="258875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webcam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6" name="Segnaposto testo 2">
            <a:extLst>
              <a:ext uri="{FF2B5EF4-FFF2-40B4-BE49-F238E27FC236}">
                <a16:creationId xmlns:a16="http://schemas.microsoft.com/office/drawing/2014/main" id="{7BE58630-EE82-4492-BE6B-5CDA1A092B04}"/>
              </a:ext>
            </a:extLst>
          </p:cNvPr>
          <p:cNvSpPr txBox="1">
            <a:spLocks/>
          </p:cNvSpPr>
          <p:nvPr/>
        </p:nvSpPr>
        <p:spPr>
          <a:xfrm>
            <a:off x="6375735" y="4916454"/>
            <a:ext cx="258875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to </a:t>
            </a:r>
            <a:r>
              <a:rPr lang="it-IT" sz="1600" dirty="0" err="1"/>
              <a:t>install</a:t>
            </a:r>
            <a:r>
              <a:rPr lang="it-IT" sz="1600" dirty="0"/>
              <a:t> Zoom software on </a:t>
            </a:r>
            <a:r>
              <a:rPr lang="it-IT" sz="1600" dirty="0" err="1"/>
              <a:t>your</a:t>
            </a:r>
            <a:r>
              <a:rPr lang="it-IT" sz="1600" dirty="0"/>
              <a:t> PC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La mia e-mail per gli studenti — Università di Bologna">
            <a:extLst>
              <a:ext uri="{FF2B5EF4-FFF2-40B4-BE49-F238E27FC236}">
                <a16:creationId xmlns:a16="http://schemas.microsoft.com/office/drawing/2014/main" id="{C2BFA564-42EF-48D3-8935-C59C2670C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483" y="3653307"/>
            <a:ext cx="1173032" cy="117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egnaposto testo 2">
            <a:extLst>
              <a:ext uri="{FF2B5EF4-FFF2-40B4-BE49-F238E27FC236}">
                <a16:creationId xmlns:a16="http://schemas.microsoft.com/office/drawing/2014/main" id="{FE9FA2B2-8C4F-4FF1-8BB8-CBC06F06B030}"/>
              </a:ext>
            </a:extLst>
          </p:cNvPr>
          <p:cNvSpPr txBox="1">
            <a:spLocks/>
          </p:cNvSpPr>
          <p:nvPr/>
        </p:nvSpPr>
        <p:spPr>
          <a:xfrm>
            <a:off x="3320478" y="4988462"/>
            <a:ext cx="258875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University of Bologna </a:t>
            </a:r>
            <a:r>
              <a:rPr lang="it-IT" sz="1600" dirty="0" err="1"/>
              <a:t>digital</a:t>
            </a:r>
            <a:r>
              <a:rPr lang="it-IT" sz="1600" dirty="0"/>
              <a:t> account</a:t>
            </a:r>
          </a:p>
        </p:txBody>
      </p:sp>
    </p:spTree>
    <p:extLst>
      <p:ext uri="{BB962C8B-B14F-4D97-AF65-F5344CB8AC3E}">
        <p14:creationId xmlns:p14="http://schemas.microsoft.com/office/powerpoint/2010/main" val="1303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C14792B-26A8-E24F-A142-EEE81C841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Technical requirements/2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AB24721C-D5F4-40E6-BE19-6776DF1D9D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281168" cy="4536405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Your computer must meet the minimum system requirements. To check these, click here: </a:t>
            </a:r>
            <a:r>
              <a:rPr lang="en-US" dirty="0">
                <a:hlinkClick r:id="rId2"/>
              </a:rPr>
              <a:t>system requirements</a:t>
            </a:r>
            <a:r>
              <a:rPr lang="en-US" dirty="0"/>
              <a:t>. Then, click on ‘automatic system check’.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Install Zoom on your computer: </a:t>
            </a:r>
            <a:r>
              <a:rPr lang="en-US" dirty="0">
                <a:hlinkClick r:id="rId3"/>
              </a:rPr>
              <a:t>https://zoom.us/</a:t>
            </a:r>
            <a:r>
              <a:rPr lang="en-US" dirty="0"/>
              <a:t> In case Zoom is filtered in your country, we suggest to consider the use of a VPN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If you don’t have an Unibo digital account yet, please register to get one: </a:t>
            </a:r>
            <a:r>
              <a:rPr lang="en-US" dirty="0">
                <a:hlinkClick r:id="rId4"/>
              </a:rPr>
              <a:t>https://studenti.unibo.it/sol/welcome.htm?siteLanguage=en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>
              <a:solidFill>
                <a:srgbClr val="C00000"/>
              </a:solidFill>
            </a:endParaRPr>
          </a:p>
          <a:p>
            <a:endParaRPr lang="it-IT" i="1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9085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653D1E1-BD40-9543-B1EF-6681D03025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>
                <a:cs typeface="Calibri" panose="020F0502020204030204" pitchFamily="34" charset="0"/>
              </a:rPr>
              <a:t>The week </a:t>
            </a:r>
            <a:r>
              <a:rPr lang="it-IT" dirty="0" err="1">
                <a:cs typeface="Calibri" panose="020F0502020204030204" pitchFamily="34" charset="0"/>
              </a:rPr>
              <a:t>before</a:t>
            </a:r>
            <a:r>
              <a:rPr lang="it-IT" dirty="0">
                <a:cs typeface="Calibri" panose="020F0502020204030204" pitchFamily="34" charset="0"/>
              </a:rPr>
              <a:t> the test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A61F63-F302-3541-8805-8B5B50B20B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196752"/>
            <a:ext cx="8424862" cy="4824536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it-IT" sz="2400" dirty="0" err="1"/>
              <a:t>Regularly</a:t>
            </a:r>
            <a:r>
              <a:rPr lang="it-IT" sz="2400" dirty="0"/>
              <a:t> check </a:t>
            </a:r>
            <a:r>
              <a:rPr lang="it-IT" sz="2400" dirty="0" err="1"/>
              <a:t>your</a:t>
            </a:r>
            <a:r>
              <a:rPr lang="it-IT" sz="2400" dirty="0"/>
              <a:t> @studio.unibo.it e-mail. </a:t>
            </a:r>
          </a:p>
          <a:p>
            <a:pPr marL="285750" indent="-285750">
              <a:buFontTx/>
              <a:buChar char="-"/>
            </a:pPr>
            <a:endParaRPr lang="it-IT" sz="2400" dirty="0"/>
          </a:p>
          <a:p>
            <a:pPr marL="285750" indent="-285750">
              <a:buFontTx/>
              <a:buChar char="-"/>
            </a:pPr>
            <a:r>
              <a:rPr lang="it-IT" sz="2400" dirty="0"/>
              <a:t>The week </a:t>
            </a:r>
            <a:r>
              <a:rPr lang="it-IT" sz="2400" dirty="0" err="1"/>
              <a:t>before</a:t>
            </a:r>
            <a:r>
              <a:rPr lang="it-IT" sz="2400" dirty="0"/>
              <a:t> the test </a:t>
            </a:r>
            <a:r>
              <a:rPr lang="it-IT" sz="2400" dirty="0" err="1"/>
              <a:t>you</a:t>
            </a:r>
            <a:r>
              <a:rPr lang="it-IT" sz="2400" dirty="0"/>
              <a:t> </a:t>
            </a:r>
            <a:r>
              <a:rPr lang="it-IT" sz="2400" dirty="0" err="1"/>
              <a:t>will</a:t>
            </a:r>
            <a:r>
              <a:rPr lang="it-IT" sz="2400" dirty="0"/>
              <a:t> be </a:t>
            </a:r>
            <a:r>
              <a:rPr lang="it-IT" sz="2400" dirty="0" err="1"/>
              <a:t>contacted</a:t>
            </a:r>
            <a:r>
              <a:rPr lang="it-IT" sz="2400" dirty="0"/>
              <a:t> by the Unibo staff from the e-mail address: </a:t>
            </a:r>
            <a:r>
              <a:rPr lang="it-IT" sz="2400" dirty="0">
                <a:hlinkClick r:id="rId2"/>
              </a:rPr>
              <a:t>cla.bo-segreteria@unibo.it</a:t>
            </a:r>
            <a:endParaRPr lang="it-IT" sz="2400" dirty="0"/>
          </a:p>
          <a:p>
            <a:pPr marL="285750" indent="-285750">
              <a:buFontTx/>
              <a:buChar char="-"/>
            </a:pPr>
            <a:endParaRPr lang="it-IT" sz="2400" dirty="0"/>
          </a:p>
          <a:p>
            <a:pPr marL="285750" indent="-285750">
              <a:buFontTx/>
              <a:buChar char="-"/>
            </a:pPr>
            <a:r>
              <a:rPr lang="it-IT" sz="2400" dirty="0"/>
              <a:t>The staff </a:t>
            </a:r>
            <a:r>
              <a:rPr lang="it-IT" sz="2400" dirty="0" err="1"/>
              <a:t>will</a:t>
            </a:r>
            <a:r>
              <a:rPr lang="it-IT" sz="2400" dirty="0"/>
              <a:t> </a:t>
            </a:r>
            <a:r>
              <a:rPr lang="it-IT" sz="2400" dirty="0" err="1"/>
              <a:t>send</a:t>
            </a:r>
            <a:r>
              <a:rPr lang="it-IT" sz="2400" dirty="0"/>
              <a:t> </a:t>
            </a:r>
            <a:r>
              <a:rPr lang="it-IT" sz="2400" dirty="0" err="1"/>
              <a:t>you</a:t>
            </a:r>
            <a:r>
              <a:rPr lang="it-IT" sz="2400" dirty="0"/>
              <a:t> </a:t>
            </a:r>
            <a:r>
              <a:rPr lang="it-IT" sz="2400" dirty="0" err="1"/>
              <a:t>detailed</a:t>
            </a:r>
            <a:r>
              <a:rPr lang="it-IT" sz="2400" dirty="0"/>
              <a:t> information </a:t>
            </a:r>
            <a:r>
              <a:rPr lang="it-IT" sz="2400" dirty="0" err="1"/>
              <a:t>about</a:t>
            </a:r>
            <a:r>
              <a:rPr lang="it-IT" sz="2400" dirty="0"/>
              <a:t> </a:t>
            </a:r>
            <a:r>
              <a:rPr lang="en-US" sz="2400" dirty="0"/>
              <a:t>how to join a video call on Zoom</a:t>
            </a:r>
            <a:endParaRPr lang="it-IT" sz="2400" dirty="0"/>
          </a:p>
          <a:p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581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The day of the test</a:t>
            </a: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sz="2400" dirty="0"/>
              <a:t>To take your test online, make sure you are in a quiet room on your own.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Join the Zoom call that the staff set up.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Join this video call at the correct time and turn on your webcam. Remember the test will be </a:t>
            </a:r>
            <a:r>
              <a:rPr lang="en-US" sz="2400" dirty="0" err="1"/>
              <a:t>administred</a:t>
            </a:r>
            <a:r>
              <a:rPr lang="en-US" sz="2400" dirty="0"/>
              <a:t> from Italy and the Time Zone currently being used in Italy is </a:t>
            </a:r>
            <a:r>
              <a:rPr lang="it-IT" sz="2400" dirty="0"/>
              <a:t>Central </a:t>
            </a:r>
            <a:r>
              <a:rPr lang="it-IT" sz="2400" dirty="0" err="1"/>
              <a:t>European</a:t>
            </a:r>
            <a:r>
              <a:rPr lang="it-IT" sz="2400" dirty="0"/>
              <a:t> Summer Time (</a:t>
            </a:r>
            <a:r>
              <a:rPr lang="en-US" sz="2400" dirty="0"/>
              <a:t>UTC +2)</a:t>
            </a:r>
          </a:p>
          <a:p>
            <a:pPr marL="285750" indent="-285750">
              <a:buFontTx/>
              <a:buChar char="-"/>
            </a:pPr>
            <a:endParaRPr lang="it-IT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 Wait for instructions from an invigilator</a:t>
            </a: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5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Eva Brugnettini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Service Area Medica – SAM</a:t>
            </a:r>
          </a:p>
          <a:p>
            <a:r>
              <a:rPr lang="it-IT" dirty="0"/>
              <a:t>Settore Didattica di ambito medico - Ufficio Corsi di Studio</a:t>
            </a: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medical.biotechnology@unibo.it</a:t>
            </a:r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417</Words>
  <Application>Microsoft Office PowerPoint</Application>
  <PresentationFormat>Presentazione su schermo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Eva Brugnettini</cp:lastModifiedBy>
  <cp:revision>95</cp:revision>
  <cp:lastPrinted>2021-05-03T14:57:37Z</cp:lastPrinted>
  <dcterms:created xsi:type="dcterms:W3CDTF">2017-11-13T10:11:35Z</dcterms:created>
  <dcterms:modified xsi:type="dcterms:W3CDTF">2022-03-15T12:38:18Z</dcterms:modified>
</cp:coreProperties>
</file>